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ptimization and Quantification of Error in image Classification Pipelines for noisy scientific image datasets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defTabSz="373887">
              <a:defRPr sz="5119"/>
            </a:lvl1pPr>
          </a:lstStyle>
          <a:p>
            <a:pPr/>
            <a:r>
              <a:t>Optimization and Quantification of Error in image Classification Pipelines for noisy scientific image datasets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ata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Data</a:t>
            </a:r>
          </a:p>
        </p:txBody>
      </p:sp>
      <p:pic>
        <p:nvPicPr>
          <p:cNvPr id="145" name="morphologies.png" descr="morphologi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4048" y="2437540"/>
            <a:ext cx="9218571" cy="4552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7729" y="7765461"/>
            <a:ext cx="2881642" cy="1344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0944" y="1253265"/>
            <a:ext cx="8684779" cy="84046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7637" y="7333965"/>
            <a:ext cx="4381827" cy="25337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rtificial 3D model of vasculature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Artificial 3D model of vasculature</a:t>
            </a:r>
          </a:p>
        </p:txBody>
      </p:sp>
      <p:pic>
        <p:nvPicPr>
          <p:cNvPr id="151" name="slicer.png" descr="slic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7693" y="5043299"/>
            <a:ext cx="7229414" cy="4617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3D_model.png" descr="3D_mode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0337" y="1767361"/>
            <a:ext cx="8204126" cy="238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6674" y="1242945"/>
            <a:ext cx="4291452" cy="2489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65399" y="4208764"/>
            <a:ext cx="7874001" cy="774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atural and artificial data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Natural and artificial data</a:t>
            </a:r>
          </a:p>
        </p:txBody>
      </p:sp>
      <p:pic>
        <p:nvPicPr>
          <p:cNvPr id="157" name="slices.png" descr="slic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5537" y="2819780"/>
            <a:ext cx="9773726" cy="5841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1039" y="1754385"/>
            <a:ext cx="8642722" cy="55849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sults of task 1(RoundLumen vs Twins)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/>
          <a:p>
            <a:pPr defTabSz="268731">
              <a:defRPr sz="3680"/>
            </a:pPr>
            <a:r>
              <a:t>Results of task 1(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RoundLumen vs Twins</a:t>
            </a:r>
            <a:r>
              <a:t>)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0793" y="2485320"/>
            <a:ext cx="6423214" cy="134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ingle_twins_ROC.pdf" descr="single_twins_ROC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2295" y="6230788"/>
            <a:ext cx="4000501" cy="334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ingle_twins_PRC.pdf" descr="single_twins_PRC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4637" y="6230788"/>
            <a:ext cx="4038601" cy="334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60937" y="1667109"/>
            <a:ext cx="8082926" cy="27427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42116" y="4372967"/>
            <a:ext cx="7861301" cy="16002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sults of task 2 (RoundLumen- vs RoundLumen+)"/>
          <p:cNvSpPr txBox="1"/>
          <p:nvPr>
            <p:ph type="title"/>
          </p:nvPr>
        </p:nvSpPr>
        <p:spPr>
          <a:xfrm>
            <a:off x="1399092" y="215900"/>
            <a:ext cx="10423310" cy="657093"/>
          </a:xfrm>
          <a:prstGeom prst="rect">
            <a:avLst/>
          </a:prstGeom>
        </p:spPr>
        <p:txBody>
          <a:bodyPr/>
          <a:lstStyle/>
          <a:p>
            <a:pPr defTabSz="251206">
              <a:defRPr sz="3440"/>
            </a:pPr>
            <a:r>
              <a:t>Results of task 2 (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RoundLumen- </a:t>
            </a:r>
            <a:r>
              <a:t>vs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RoundLumen+</a:t>
            </a:r>
            <a:r>
              <a:t>)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0734" y="2269413"/>
            <a:ext cx="6283332" cy="1314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roundlumens_ROC.pdf" descr="roundlumens_ROC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9319" y="5657558"/>
            <a:ext cx="4627656" cy="3791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roundlumens_PRC.pdf" descr="roundlumens_PRC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2793" y="5702008"/>
            <a:ext cx="4671648" cy="3702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9450" y="1695053"/>
            <a:ext cx="10402593" cy="3033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749" y="3854883"/>
            <a:ext cx="7861301" cy="16002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iscuss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Discussion</a:t>
            </a:r>
          </a:p>
        </p:txBody>
      </p:sp>
      <p:sp>
        <p:nvSpPr>
          <p:cNvPr id="175" name="Pre-trained convolutional neural networks maybe used to characterize blood vessel morphologies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Pre-trained convolutional neural networks maybe used to characterize blood vessel morphologies</a:t>
            </a:r>
          </a:p>
          <a:p>
            <a:pPr/>
          </a:p>
          <a:p>
            <a:pPr/>
            <a:r>
              <a:t>Mixture of natural and artificial data increases the classification accuracy of blood vessel characterization.</a:t>
            </a:r>
          </a:p>
          <a:p>
            <a:pPr/>
          </a:p>
          <a:p>
            <a:pPr/>
            <a:r>
              <a:t>Data augmentation using artificial parametric 3D models maybe used to reduce the error of classification.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icrostructure characterization using exhaustive grid search [2]"/>
          <p:cNvSpPr txBox="1"/>
          <p:nvPr>
            <p:ph type="ctrTitle"/>
          </p:nvPr>
        </p:nvSpPr>
        <p:spPr>
          <a:xfrm>
            <a:off x="1206599" y="853678"/>
            <a:ext cx="10591602" cy="2348045"/>
          </a:xfrm>
          <a:prstGeom prst="rect">
            <a:avLst/>
          </a:prstGeom>
        </p:spPr>
        <p:txBody>
          <a:bodyPr/>
          <a:lstStyle/>
          <a:p>
            <a:pPr defTabSz="262889">
              <a:defRPr sz="3600"/>
            </a:pPr>
            <a:r>
              <a:t>Microstructure characterization using exhaustive grid search [2]</a:t>
            </a:r>
          </a:p>
          <a:p>
            <a:pPr defTabSz="262889">
              <a:defRPr sz="3600"/>
            </a:pPr>
          </a:p>
        </p:txBody>
      </p:sp>
      <p:pic>
        <p:nvPicPr>
          <p:cNvPr id="178" name="chapter3.png" descr="chapter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4050" y="2457449"/>
            <a:ext cx="6616701" cy="570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Chowdhury, Aritra, et al. &quot;Image driven machine learning methods for microstructure recognition.&quot; Computational Materials Science 123 (2016): 176-187."/>
          <p:cNvSpPr txBox="1"/>
          <p:nvPr/>
        </p:nvSpPr>
        <p:spPr>
          <a:xfrm>
            <a:off x="952500" y="8509396"/>
            <a:ext cx="11099801" cy="82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20700" indent="-520700" algn="l" defTabSz="479044">
              <a:spcBef>
                <a:spcPts val="3400"/>
              </a:spcBef>
              <a:buSzPct val="100000"/>
              <a:buAutoNum type="arabicPeriod" startAt="2"/>
              <a:defRPr b="0" sz="2214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Chowdhury, Aritra, et al. "Image driven machine learning methods for microstructure recognition." 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Computational Materials Science</a:t>
            </a:r>
            <a:r>
              <a:t> 123 (2016): 176-187.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ntroduct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Introduction</a:t>
            </a:r>
          </a:p>
        </p:txBody>
      </p:sp>
      <p:sp>
        <p:nvSpPr>
          <p:cNvPr id="182" name="Problem: Find the best configuration of algorithms to characterize microstructures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Problem: Find the best configuration of algorithms to characterize microstructures.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Two classification tasks: dendrites vs non-dendrites, longitudinal dendrites vs transverse dendrites.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Minimization of error in image classification pipeline as a whole by performing exhaustive grid search over the pipeline.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lassification tasks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Classification tasks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7468920" y="9251950"/>
            <a:ext cx="34026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6" name="000010.jpg" descr="0000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909" y="2428800"/>
            <a:ext cx="4908663" cy="2650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000033.jpg" descr="00003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2576" y="2511325"/>
            <a:ext cx="4908664" cy="265067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Dendrite"/>
          <p:cNvSpPr txBox="1"/>
          <p:nvPr/>
        </p:nvSpPr>
        <p:spPr>
          <a:xfrm>
            <a:off x="4153751" y="1784374"/>
            <a:ext cx="142898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7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Dendrite</a:t>
            </a:r>
          </a:p>
        </p:txBody>
      </p:sp>
      <p:sp>
        <p:nvSpPr>
          <p:cNvPr id="189" name="Non-dendrite"/>
          <p:cNvSpPr txBox="1"/>
          <p:nvPr/>
        </p:nvSpPr>
        <p:spPr>
          <a:xfrm>
            <a:off x="9069917" y="1814239"/>
            <a:ext cx="21339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7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Non-dendrite</a:t>
            </a:r>
          </a:p>
        </p:txBody>
      </p:sp>
      <p:sp>
        <p:nvSpPr>
          <p:cNvPr id="190" name="Longitudinal dendrite"/>
          <p:cNvSpPr txBox="1"/>
          <p:nvPr/>
        </p:nvSpPr>
        <p:spPr>
          <a:xfrm>
            <a:off x="3181801" y="5268564"/>
            <a:ext cx="337288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7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Longitudinal dendrite</a:t>
            </a:r>
          </a:p>
        </p:txBody>
      </p:sp>
      <p:sp>
        <p:nvSpPr>
          <p:cNvPr id="191" name="Transverse dendrite"/>
          <p:cNvSpPr txBox="1"/>
          <p:nvPr/>
        </p:nvSpPr>
        <p:spPr>
          <a:xfrm>
            <a:off x="8412952" y="5296330"/>
            <a:ext cx="315068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7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Transverse dendrite</a:t>
            </a:r>
          </a:p>
        </p:txBody>
      </p:sp>
      <p:pic>
        <p:nvPicPr>
          <p:cNvPr id="192" name="labeled_dendrite_microstructure_transverse.png" descr="labeled_dendrite_microstructure_transver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5042" y="5938658"/>
            <a:ext cx="4086499" cy="3002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000010.jpg" descr="0000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909" y="6031864"/>
            <a:ext cx="4908663" cy="265067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ask 1"/>
          <p:cNvSpPr txBox="1"/>
          <p:nvPr/>
        </p:nvSpPr>
        <p:spPr>
          <a:xfrm>
            <a:off x="578530" y="3500139"/>
            <a:ext cx="108642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7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Task 1</a:t>
            </a:r>
          </a:p>
        </p:txBody>
      </p:sp>
      <p:sp>
        <p:nvSpPr>
          <p:cNvPr id="195" name="Task 2"/>
          <p:cNvSpPr txBox="1"/>
          <p:nvPr/>
        </p:nvSpPr>
        <p:spPr>
          <a:xfrm>
            <a:off x="578530" y="7103203"/>
            <a:ext cx="108642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7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Task 2</a:t>
            </a:r>
          </a:p>
        </p:txBody>
      </p:sp>
      <p:sp>
        <p:nvSpPr>
          <p:cNvPr id="196" name="Line"/>
          <p:cNvSpPr/>
          <p:nvPr/>
        </p:nvSpPr>
        <p:spPr>
          <a:xfrm>
            <a:off x="1764031" y="3754139"/>
            <a:ext cx="5507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Line"/>
          <p:cNvSpPr/>
          <p:nvPr/>
        </p:nvSpPr>
        <p:spPr>
          <a:xfrm>
            <a:off x="1764031" y="7357203"/>
            <a:ext cx="5507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mage classification pipeline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Image classification pipeline</a:t>
            </a:r>
          </a:p>
        </p:txBody>
      </p:sp>
      <p:pic>
        <p:nvPicPr>
          <p:cNvPr id="200" name="flowchart_approach_updated.png" descr="flowchart_approach_updat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154" y="1661574"/>
            <a:ext cx="10714492" cy="67691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utline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Outline</a:t>
            </a:r>
          </a:p>
        </p:txBody>
      </p:sp>
      <p:sp>
        <p:nvSpPr>
          <p:cNvPr id="122" name="Problem definition and motivation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266700" indent="-266700" defTabSz="350520">
              <a:spcBef>
                <a:spcPts val="2500"/>
              </a:spcBef>
              <a:defRPr sz="1920"/>
            </a:pPr>
            <a:r>
              <a:t>Problem definition and motivation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Our contributions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Minimization of classification error in image classification pipelines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Minimization of classification error in blood vessel morphology characterization using artificial parametric 3D models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Minimization of classification error in microstructure characterization using exhaustive grid search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Quantification of classification error in image classification pipelines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Machine learning based approach to quantify noise in medical images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Quantification of error contribution from image classification pipelines using methods for algorithm selection and hyper-parameter optimization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sults of Task 1 (dendrites vs non-dendrites)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/>
          <a:p>
            <a:pPr defTabSz="257047">
              <a:defRPr sz="3520"/>
            </a:pPr>
            <a:r>
              <a:t>Results of Task 1 (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dendrites </a:t>
            </a:r>
            <a:r>
              <a:t>vs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non-dendrites</a:t>
            </a:r>
            <a:r>
              <a:t>)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00" y="2060707"/>
            <a:ext cx="6756400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6228" y="4689177"/>
            <a:ext cx="4175737" cy="4344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best_matsc_error_bars_20-eps-converted-to.pdf" descr="best_matsc_error_bars_20-eps-converted-to.pdf"/>
          <p:cNvPicPr>
            <a:picLocks noChangeAspect="1"/>
          </p:cNvPicPr>
          <p:nvPr/>
        </p:nvPicPr>
        <p:blipFill>
          <a:blip r:embed="rId4">
            <a:extLst/>
          </a:blip>
          <a:srcRect l="9665" t="1200" r="8911" b="0"/>
          <a:stretch>
            <a:fillRect/>
          </a:stretch>
        </p:blipFill>
        <p:spPr>
          <a:xfrm>
            <a:off x="83740" y="4406635"/>
            <a:ext cx="7916326" cy="4157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673" y="3292938"/>
            <a:ext cx="7848601" cy="1054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79350" y="1541801"/>
            <a:ext cx="8046100" cy="26054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01074" y="3236404"/>
            <a:ext cx="4301597" cy="117523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sults of Task 2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Results of Task 2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00" y="2077887"/>
            <a:ext cx="67564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best_trans_long_error_bars_20-eps-converted-to.pdf" descr="best_trans_long_error_bars_20-eps-converted-to.pdf"/>
          <p:cNvPicPr>
            <a:picLocks noChangeAspect="1"/>
          </p:cNvPicPr>
          <p:nvPr/>
        </p:nvPicPr>
        <p:blipFill>
          <a:blip r:embed="rId3">
            <a:extLst/>
          </a:blip>
          <a:srcRect l="9686" t="1612" r="8418" b="0"/>
          <a:stretch>
            <a:fillRect/>
          </a:stretch>
        </p:blipFill>
        <p:spPr>
          <a:xfrm>
            <a:off x="192484" y="4861816"/>
            <a:ext cx="7902060" cy="4108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34528" y="4992597"/>
            <a:ext cx="4048050" cy="4212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9350" y="1541801"/>
            <a:ext cx="8046100" cy="26054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9273" y="3534039"/>
            <a:ext cx="7848601" cy="1054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18603" y="3166942"/>
            <a:ext cx="4279901" cy="1587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iscuss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Discussion</a:t>
            </a:r>
          </a:p>
        </p:txBody>
      </p:sp>
      <p:sp>
        <p:nvSpPr>
          <p:cNvPr id="219" name="The best configuration maybe found by minimizing the image classification pipeline as a whole using exhaustive grid search over algorithms and hyper-parameters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592"/>
            </a:pPr>
            <a:r>
              <a:t>The best configuration maybe found by minimizing the image classification pipeline as a whole using exhaustive grid search over algorithms and hyper-parameters.</a:t>
            </a:r>
          </a:p>
          <a:p>
            <a:pPr marL="360045" indent="-360045" defTabSz="473201">
              <a:spcBef>
                <a:spcPts val="3400"/>
              </a:spcBef>
              <a:defRPr sz="2592"/>
            </a:pPr>
          </a:p>
          <a:p>
            <a:pPr marL="360045" indent="-360045" defTabSz="473201">
              <a:spcBef>
                <a:spcPts val="3400"/>
              </a:spcBef>
              <a:defRPr sz="2592"/>
            </a:pPr>
            <a:r>
              <a:t>Pre-trained neural networks (c</a:t>
            </a:r>
            <a:r>
              <a:rPr i="1"/>
              <a:t>affe-fc6</a:t>
            </a:r>
            <a:r>
              <a:t>) and SVM with a linear kernel maybe used to characterize and distinguish microstructural features.</a:t>
            </a:r>
          </a:p>
          <a:p>
            <a:pPr marL="360045" indent="-360045" defTabSz="473201">
              <a:spcBef>
                <a:spcPts val="3400"/>
              </a:spcBef>
              <a:defRPr sz="2592"/>
            </a:pPr>
          </a:p>
          <a:p>
            <a:pPr marL="360045" indent="-360045" defTabSz="473201">
              <a:spcBef>
                <a:spcPts val="3400"/>
              </a:spcBef>
              <a:defRPr sz="2592"/>
            </a:pPr>
            <a:r>
              <a:t>Grid search and combined algorithm selection and hyperparamater optimization based methods can be used to minimize classification error in image classification tasks in material science and other domains.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Quantification of error in image classification pipelines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defTabSz="438150">
              <a:defRPr sz="6000"/>
            </a:lvl1pPr>
          </a:lstStyle>
          <a:p>
            <a:pPr/>
            <a:r>
              <a:t>Quantification of error in image classification pipelines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 machine learning based approach to quantify noise in medical images [3]"/>
          <p:cNvSpPr txBox="1"/>
          <p:nvPr>
            <p:ph type="ctrTitle"/>
          </p:nvPr>
        </p:nvSpPr>
        <p:spPr>
          <a:xfrm>
            <a:off x="1134533" y="651933"/>
            <a:ext cx="10464801" cy="2573404"/>
          </a:xfrm>
          <a:prstGeom prst="rect">
            <a:avLst/>
          </a:prstGeom>
        </p:spPr>
        <p:txBody>
          <a:bodyPr/>
          <a:lstStyle/>
          <a:p>
            <a:pPr defTabSz="292100">
              <a:defRPr sz="4000"/>
            </a:pPr>
            <a:r>
              <a:t>A machine learning based approach to quantify noise in medical images [3]</a:t>
            </a:r>
          </a:p>
          <a:p>
            <a:pPr defTabSz="292100">
              <a:defRPr sz="4000"/>
            </a:pPr>
          </a:p>
        </p:txBody>
      </p:sp>
      <p:pic>
        <p:nvPicPr>
          <p:cNvPr id="224" name="chapter4.png" descr="chapter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3983" y="2296583"/>
            <a:ext cx="6565901" cy="56261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howdhury, Aritra, et al. &quot;A machine learning approach to quantifying noise in medical images.&quot; Medical Imaging 2016: Digital Pathology. Vol. 9791. International Society for Optics and Photonics, 2016."/>
          <p:cNvSpPr txBox="1"/>
          <p:nvPr/>
        </p:nvSpPr>
        <p:spPr>
          <a:xfrm>
            <a:off x="952500" y="8356996"/>
            <a:ext cx="11099800" cy="82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19100" indent="-419100" algn="l" defTabSz="385572">
              <a:spcBef>
                <a:spcPts val="2700"/>
              </a:spcBef>
              <a:buSzPct val="100000"/>
              <a:buAutoNum type="arabicPeriod" startAt="3"/>
              <a:defRPr b="0" sz="1782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Chowdhury, Aritra, et al. "A machine learning approach to quantifying noise in medical images." 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Medical Imaging 2016: Digital Pathology</a:t>
            </a:r>
            <a:r>
              <a:t>. Vol. 9791. International Society for Optics and Photonics, 2016.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Introduct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Introduction</a:t>
            </a:r>
          </a:p>
        </p:txBody>
      </p:sp>
      <p:sp>
        <p:nvSpPr>
          <p:cNvPr id="228" name="Quality of Image (QoI) score that quantifies the amount of noise in an image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rPr i="1"/>
              <a:t>Quality of Image </a:t>
            </a:r>
            <a:r>
              <a:t>(</a:t>
            </a:r>
            <a:r>
              <a:rPr i="1"/>
              <a:t>QoI</a:t>
            </a:r>
            <a:r>
              <a:t>) score that quantifies the amount of noise in an image.</a:t>
            </a:r>
          </a:p>
          <a:p>
            <a:pPr/>
          </a:p>
          <a:p>
            <a:pPr/>
            <a:r>
              <a:t>The score may also be used to quantify the quality of a protein marker.</a:t>
            </a:r>
          </a:p>
          <a:p>
            <a:pPr/>
          </a:p>
          <a:p>
            <a:pPr/>
            <a:r>
              <a:t>Haralick texture features, SMOTE, PCA and logistic regression is used to formulate the </a:t>
            </a:r>
            <a:r>
              <a:rPr i="1"/>
              <a:t>QoI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ata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Data</a:t>
            </a:r>
          </a:p>
        </p:txBody>
      </p:sp>
      <p:sp>
        <p:nvSpPr>
          <p:cNvPr id="231" name="Markers E_cad, CK15 and pck26 were used for this analysis.…"/>
          <p:cNvSpPr txBox="1"/>
          <p:nvPr>
            <p:ph type="body" sz="half" idx="1"/>
          </p:nvPr>
        </p:nvSpPr>
        <p:spPr>
          <a:xfrm>
            <a:off x="1123900" y="1504950"/>
            <a:ext cx="10757000" cy="2425452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008"/>
            </a:pPr>
            <a:r>
              <a:t>Markers E_cad, CK15 and pck26 were used for this analysis.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Images were annotated as </a:t>
            </a:r>
            <a:r>
              <a:rPr i="1"/>
              <a:t>good </a:t>
            </a:r>
            <a:r>
              <a:t>(high signal) or </a:t>
            </a:r>
            <a:r>
              <a:rPr i="1"/>
              <a:t>bad </a:t>
            </a:r>
            <a:r>
              <a:t>(low signal) by pathologist.</a:t>
            </a:r>
          </a:p>
        </p:txBody>
      </p:sp>
      <p:pic>
        <p:nvPicPr>
          <p:cNvPr id="232" name="ecad_example-eps-converted-to.pdf" descr="ecad_example-eps-converted-t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5448175"/>
            <a:ext cx="3726574" cy="3726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ck26_example-eps-converted-to.pdf" descr="pck26_example-eps-converted-t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9112" y="5448175"/>
            <a:ext cx="3726575" cy="3726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CK15_example-eps-converted-to.pdf" descr="CK15_example-eps-converted-to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44825" y="5448175"/>
            <a:ext cx="3726575" cy="372657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E_cad"/>
          <p:cNvSpPr txBox="1"/>
          <p:nvPr/>
        </p:nvSpPr>
        <p:spPr>
          <a:xfrm>
            <a:off x="1896510" y="4646270"/>
            <a:ext cx="100035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E_cad</a:t>
            </a:r>
          </a:p>
        </p:txBody>
      </p:sp>
      <p:sp>
        <p:nvSpPr>
          <p:cNvPr id="236" name="CK15"/>
          <p:cNvSpPr txBox="1"/>
          <p:nvPr/>
        </p:nvSpPr>
        <p:spPr>
          <a:xfrm>
            <a:off x="10158532" y="4646270"/>
            <a:ext cx="89916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CK15</a:t>
            </a:r>
          </a:p>
        </p:txBody>
      </p:sp>
      <p:sp>
        <p:nvSpPr>
          <p:cNvPr id="237" name="pck26"/>
          <p:cNvSpPr txBox="1"/>
          <p:nvPr/>
        </p:nvSpPr>
        <p:spPr>
          <a:xfrm>
            <a:off x="6007709" y="4646270"/>
            <a:ext cx="98938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pck26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Methods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Methods</a:t>
            </a:r>
          </a:p>
        </p:txBody>
      </p:sp>
      <p:sp>
        <p:nvSpPr>
          <p:cNvPr id="240" name="Haralick texture features [1] were used in categorizing image representations.…"/>
          <p:cNvSpPr txBox="1"/>
          <p:nvPr>
            <p:ph type="body" sz="half" idx="1"/>
          </p:nvPr>
        </p:nvSpPr>
        <p:spPr>
          <a:xfrm>
            <a:off x="1123900" y="1504950"/>
            <a:ext cx="10757000" cy="2425452"/>
          </a:xfrm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500"/>
              </a:spcBef>
              <a:defRPr sz="2688"/>
            </a:pPr>
            <a:r>
              <a:t>Haralick texture features [1] were used in categorizing image representations.</a:t>
            </a:r>
          </a:p>
          <a:p>
            <a:pPr marL="373379" indent="-373379" defTabSz="490727">
              <a:spcBef>
                <a:spcPts val="3500"/>
              </a:spcBef>
              <a:defRPr sz="2688"/>
            </a:pPr>
            <a:r>
              <a:t>A set of 13 texture features were computed based on the gray level co-occurence matrix and the intensity information of the image.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7341" y="4562359"/>
            <a:ext cx="4850118" cy="1377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6450" y="8775700"/>
            <a:ext cx="1231900" cy="292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he QoI score is defined as the probability that an image is from the good class. It is given by the following equation"/>
          <p:cNvSpPr txBox="1"/>
          <p:nvPr/>
        </p:nvSpPr>
        <p:spPr>
          <a:xfrm>
            <a:off x="1123900" y="6733552"/>
            <a:ext cx="10757000" cy="12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26719" indent="-426719" algn="l" defTabSz="560831">
              <a:spcBef>
                <a:spcPts val="4000"/>
              </a:spcBef>
              <a:buSzPct val="145000"/>
              <a:buChar char="•"/>
              <a:defRPr b="0" sz="3072"/>
            </a:pPr>
            <a:r>
              <a:t>The </a:t>
            </a:r>
            <a:r>
              <a:rPr i="1"/>
              <a:t>QoI</a:t>
            </a:r>
            <a:r>
              <a:t> score is defined as the probability that an image is from the </a:t>
            </a:r>
            <a:r>
              <a:rPr i="1"/>
              <a:t>good </a:t>
            </a:r>
            <a:r>
              <a:t>class. It is given by the following equation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sults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Results</a:t>
            </a:r>
          </a:p>
        </p:txBody>
      </p:sp>
      <p:pic>
        <p:nvPicPr>
          <p:cNvPr id="246" name="Screen Shot 2018-06-06 at 10.09.13 PM.png" descr="Screen Shot 2018-06-06 at 10.09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339" y="2453216"/>
            <a:ext cx="10982122" cy="7243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6357" y="1101658"/>
            <a:ext cx="8798354" cy="11228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sults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Results</a:t>
            </a:r>
          </a:p>
        </p:txBody>
      </p:sp>
      <p:pic>
        <p:nvPicPr>
          <p:cNvPr id="250" name="Screen Shot 2018-06-06 at 10.08.51 PM.png" descr="Screen Shot 2018-06-06 at 10.08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" y="4516214"/>
            <a:ext cx="1291590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3781" y="4042366"/>
            <a:ext cx="10237238" cy="3480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1646" y="2231204"/>
            <a:ext cx="5941508" cy="1434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78099" y="1025048"/>
            <a:ext cx="7848601" cy="1054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 classification pipeline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Image classification pipeline</a:t>
            </a:r>
          </a:p>
        </p:txBody>
      </p:sp>
      <p:pic>
        <p:nvPicPr>
          <p:cNvPr id="125" name="flowchart.png" descr="flowch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4285" y="1252761"/>
            <a:ext cx="9336230" cy="8027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iscuss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Discussion</a:t>
            </a:r>
          </a:p>
        </p:txBody>
      </p:sp>
      <p:sp>
        <p:nvSpPr>
          <p:cNvPr id="256" name="The QoI score maybe used to quantify the perceived quality of an image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 i="1"/>
              <a:t>QoI </a:t>
            </a:r>
            <a:r>
              <a:t>score</a:t>
            </a:r>
            <a:r>
              <a:rPr i="1"/>
              <a:t> </a:t>
            </a:r>
            <a:r>
              <a:t>maybe used to quantify the perceived quality of an image.</a:t>
            </a:r>
          </a:p>
          <a:p>
            <a:pPr/>
          </a:p>
          <a:p>
            <a:pPr/>
            <a:r>
              <a:t>The </a:t>
            </a:r>
            <a:r>
              <a:rPr i="1"/>
              <a:t>QoI </a:t>
            </a:r>
            <a:r>
              <a:t>score maybe used to filter images or markers from a dataset. </a:t>
            </a:r>
          </a:p>
          <a:p>
            <a:pPr/>
          </a:p>
          <a:p>
            <a:pPr/>
            <a:r>
              <a:t>This can be used as a pre-processing step to perform further analysis of medical images.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Quantification of error contribution from computational steps, algorithms and hyper-parameters [4]"/>
          <p:cNvSpPr txBox="1"/>
          <p:nvPr>
            <p:ph type="ctrTitle"/>
          </p:nvPr>
        </p:nvSpPr>
        <p:spPr>
          <a:xfrm>
            <a:off x="1269999" y="482599"/>
            <a:ext cx="10464801" cy="2719587"/>
          </a:xfrm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Quantification of error contribution from computational steps, algorithms and hyper-parameters [4]</a:t>
            </a:r>
          </a:p>
        </p:txBody>
      </p:sp>
      <p:pic>
        <p:nvPicPr>
          <p:cNvPr id="259" name="chapter5.png" descr="chapter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3100" y="2768599"/>
            <a:ext cx="6578601" cy="566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Chowdhury, Aritra, et al. &quot;Algorithm selection and hyperparameter optimization based quantification of error contribution in image classification pipelines.” IEEE International Conference on Data Mining (ICDM) 2018 (Submitted)"/>
          <p:cNvSpPr txBox="1"/>
          <p:nvPr/>
        </p:nvSpPr>
        <p:spPr>
          <a:xfrm>
            <a:off x="952500" y="8712596"/>
            <a:ext cx="11099800" cy="82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11200" indent="-355600" algn="l" defTabSz="327152">
              <a:spcBef>
                <a:spcPts val="2300"/>
              </a:spcBef>
              <a:buSzPct val="100000"/>
              <a:buAutoNum type="arabicPeriod" startAt="4"/>
              <a:defRPr b="0" sz="1512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Chowdhury, Aritra, et al. "Algorithm selection and hyperparameter optimization based quantification of error contribution in image classification pipelines.”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IEEE International Conference on Data Mining (ICDM) 2018 </a:t>
            </a:r>
            <a:r>
              <a:t>(Submitted)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Introduct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Introduction</a:t>
            </a:r>
          </a:p>
        </p:txBody>
      </p:sp>
      <p:sp>
        <p:nvSpPr>
          <p:cNvPr id="263" name="Contribution of error from different components of image classification pipeline - steps, algorithms, hyper-parameters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Contribution of error from different components of image classification pipeline - steps, algorithms, hyper-parameters.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Provides data scientists and domain experts with insights about the pipeline in terms of which components are important for the performance of the pipeline.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Hyper-parameter optimization methods and algorithms to quantify error contributions - grid search, random search, Bayesian optimization.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Random search of configurations is able to accurately and efficiently compute the error contributions.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Image classification pipeline used in problem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2889">
              <a:defRPr sz="3600"/>
            </a:lvl1pPr>
          </a:lstStyle>
          <a:p>
            <a:pPr/>
            <a:r>
              <a:t>Image classification pipeline used in problem</a:t>
            </a:r>
          </a:p>
        </p:txBody>
      </p:sp>
      <p:pic>
        <p:nvPicPr>
          <p:cNvPr id="266" name="pipeline.png" descr="pipe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2671" y="2699493"/>
            <a:ext cx="9619400" cy="6327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1750" y="1405243"/>
            <a:ext cx="7861300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9291" y="1297987"/>
            <a:ext cx="8266218" cy="2510294"/>
          </a:xfrm>
          <a:prstGeom prst="rect">
            <a:avLst/>
          </a:prstGeom>
          <a:ln w="25400">
            <a:miter lim="400000"/>
          </a:ln>
        </p:spPr>
      </p:pic>
      <p:sp>
        <p:nvSpPr>
          <p:cNvPr id="270" name="Hyper-parameter optimization (HPO)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Hyper-parameter optimization (HPO)</a:t>
            </a:r>
          </a:p>
        </p:txBody>
      </p:sp>
      <p:pic>
        <p:nvPicPr>
          <p:cNvPr id="271" name="HPO.png" descr="HP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6626" y="4571941"/>
            <a:ext cx="9031548" cy="4344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1624" y="1500055"/>
            <a:ext cx="78613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Combined algorithm selection and hyperparameter optimization (CASH)"/>
          <p:cNvSpPr txBox="1"/>
          <p:nvPr>
            <p:ph type="title"/>
          </p:nvPr>
        </p:nvSpPr>
        <p:spPr>
          <a:xfrm>
            <a:off x="102831" y="215900"/>
            <a:ext cx="12898886" cy="1089092"/>
          </a:xfrm>
          <a:prstGeom prst="rect">
            <a:avLst/>
          </a:prstGeom>
        </p:spPr>
        <p:txBody>
          <a:bodyPr/>
          <a:lstStyle>
            <a:lvl1pPr defTabSz="233679">
              <a:defRPr sz="3200"/>
            </a:lvl1pPr>
          </a:lstStyle>
          <a:p>
            <a:pPr/>
            <a:r>
              <a:t>Combined algorithm selection and hyperparameter optimization (CASH)</a:t>
            </a:r>
          </a:p>
        </p:txBody>
      </p:sp>
      <p:pic>
        <p:nvPicPr>
          <p:cNvPr id="275" name="CASH.png" descr="C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8369" y="4613796"/>
            <a:ext cx="9488062" cy="4849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Methods and algorithms for HPO and CASH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Methods and algorithms for HPO and CASH</a:t>
            </a:r>
          </a:p>
        </p:txBody>
      </p:sp>
      <p:sp>
        <p:nvSpPr>
          <p:cNvPr id="278" name="Grid- search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Grid- search</a:t>
            </a:r>
          </a:p>
          <a:p>
            <a:pPr/>
          </a:p>
          <a:p>
            <a:pPr/>
            <a:r>
              <a:t>Random search</a:t>
            </a:r>
          </a:p>
          <a:p>
            <a:pPr/>
          </a:p>
          <a:p>
            <a:pPr/>
            <a:r>
              <a:t>Bayesian optimization (Sequential model agnostic configurations)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1681" y="1417968"/>
            <a:ext cx="8961365" cy="292438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Error contribution from computational steps using the agnostic methodology"/>
          <p:cNvSpPr txBox="1"/>
          <p:nvPr>
            <p:ph type="title"/>
          </p:nvPr>
        </p:nvSpPr>
        <p:spPr>
          <a:xfrm>
            <a:off x="767646" y="215900"/>
            <a:ext cx="11820659" cy="1131227"/>
          </a:xfrm>
          <a:prstGeom prst="rect">
            <a:avLst/>
          </a:prstGeom>
        </p:spPr>
        <p:txBody>
          <a:bodyPr/>
          <a:lstStyle/>
          <a:p>
            <a:pPr defTabSz="239522">
              <a:defRPr sz="3280"/>
            </a:pPr>
            <a:r>
              <a:t>Error contribution from computational steps using the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agnostic </a:t>
            </a:r>
            <a:r>
              <a:t>methodology</a:t>
            </a:r>
          </a:p>
        </p:txBody>
      </p:sp>
      <p:pic>
        <p:nvPicPr>
          <p:cNvPr id="282" name="CASH.png" descr="C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8369" y="4613796"/>
            <a:ext cx="9488062" cy="4849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054" y="1584237"/>
            <a:ext cx="8834692" cy="2354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HPO.png" descr="HP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5807" y="4650448"/>
            <a:ext cx="9524338" cy="4581865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rror contribution from algorithms using the agnostic methodology"/>
          <p:cNvSpPr txBox="1"/>
          <p:nvPr>
            <p:ph type="title"/>
          </p:nvPr>
        </p:nvSpPr>
        <p:spPr>
          <a:xfrm>
            <a:off x="767646" y="215900"/>
            <a:ext cx="11820659" cy="1131227"/>
          </a:xfrm>
          <a:prstGeom prst="rect">
            <a:avLst/>
          </a:prstGeom>
        </p:spPr>
        <p:txBody>
          <a:bodyPr/>
          <a:lstStyle/>
          <a:p>
            <a:pPr defTabSz="239522">
              <a:defRPr sz="3280"/>
            </a:pPr>
            <a:r>
              <a:t>Error contribution from algorithms using the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agnostic </a:t>
            </a:r>
            <a:r>
              <a:t>methodology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HPO.png" descr="HP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6626" y="4887515"/>
            <a:ext cx="9031548" cy="4344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6626" y="1676534"/>
            <a:ext cx="9031548" cy="240744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Error contribution from hyper parameters using the agnostic methodology"/>
          <p:cNvSpPr txBox="1"/>
          <p:nvPr>
            <p:ph type="title"/>
          </p:nvPr>
        </p:nvSpPr>
        <p:spPr>
          <a:xfrm>
            <a:off x="767646" y="215900"/>
            <a:ext cx="11820659" cy="1131227"/>
          </a:xfrm>
          <a:prstGeom prst="rect">
            <a:avLst/>
          </a:prstGeom>
        </p:spPr>
        <p:txBody>
          <a:bodyPr/>
          <a:lstStyle/>
          <a:p>
            <a:pPr defTabSz="239522">
              <a:defRPr sz="3280"/>
            </a:pPr>
            <a:r>
              <a:t>Error contribution from hyper parameters using the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agnostic </a:t>
            </a:r>
            <a:r>
              <a:t>methodology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roblem definition and motivat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Problem definition and motivation</a:t>
            </a:r>
          </a:p>
        </p:txBody>
      </p:sp>
      <p:sp>
        <p:nvSpPr>
          <p:cNvPr id="128" name="Motivation: Classification error does not occur only due to the learning algorithm. It is caused by all the components of an image classification pipeline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rPr i="1"/>
              <a:t>Motivation</a:t>
            </a:r>
            <a:r>
              <a:t>: Classification error does not occur only due to the learning algorithm. It is caused by all the components of an image classification pipeline.</a:t>
            </a:r>
          </a:p>
          <a:p>
            <a:pPr/>
          </a:p>
          <a:p>
            <a:pPr/>
            <a:r>
              <a:rPr i="1"/>
              <a:t>Problem</a:t>
            </a:r>
            <a:r>
              <a:t>: Minimize and quantify the classification error from different components of an image classification pipeline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658" y="1981131"/>
            <a:ext cx="11533484" cy="417236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Experimental settings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Experimental settings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658" y="7261629"/>
            <a:ext cx="11533484" cy="2133035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Pipeline"/>
          <p:cNvSpPr txBox="1"/>
          <p:nvPr/>
        </p:nvSpPr>
        <p:spPr>
          <a:xfrm>
            <a:off x="5867196" y="1196532"/>
            <a:ext cx="12704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Pipeline</a:t>
            </a:r>
          </a:p>
        </p:txBody>
      </p:sp>
      <p:sp>
        <p:nvSpPr>
          <p:cNvPr id="296" name="Datasets"/>
          <p:cNvSpPr txBox="1"/>
          <p:nvPr/>
        </p:nvSpPr>
        <p:spPr>
          <a:xfrm>
            <a:off x="5798921" y="6477031"/>
            <a:ext cx="140695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andom search quantifies the error contribution from steps, algorithms and hyper-parameters accurately and efficiently"/>
          <p:cNvSpPr txBox="1"/>
          <p:nvPr>
            <p:ph type="title"/>
          </p:nvPr>
        </p:nvSpPr>
        <p:spPr>
          <a:xfrm>
            <a:off x="33775" y="215900"/>
            <a:ext cx="12816732" cy="1269537"/>
          </a:xfrm>
          <a:prstGeom prst="rect">
            <a:avLst/>
          </a:prstGeom>
        </p:spPr>
        <p:txBody>
          <a:bodyPr/>
          <a:lstStyle>
            <a:lvl1pPr defTabSz="233679">
              <a:defRPr sz="3200"/>
            </a:lvl1pPr>
          </a:lstStyle>
          <a:p>
            <a:pPr/>
            <a:r>
              <a:t>Random search quantifies the error contribution from steps, algorithms and hyper-parameters accurately and efficiently</a:t>
            </a:r>
          </a:p>
        </p:txBody>
      </p:sp>
      <p:pic>
        <p:nvPicPr>
          <p:cNvPr id="299" name="agnostic_error_steps_breast-eps-converted-to.pdf" descr="agnostic_error_steps_breast-eps-converted-t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276" y="1342826"/>
            <a:ext cx="5854701" cy="438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agnostic_error_alg_breast-eps-converted-to.pdf" descr="agnostic_error_alg_breast-eps-converted-t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0873" y="1342826"/>
            <a:ext cx="5854701" cy="438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agnostic_error_hyper_breast-eps-converted-to.pdf" descr="agnostic_error_hyper_breast-eps-converted-to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276" y="5601493"/>
            <a:ext cx="5854701" cy="438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times_algorithms-eps-converted-to.pdf" descr="times_algorithms-eps-converted-to.pdf"/>
          <p:cNvPicPr>
            <a:picLocks noChangeAspect="1"/>
          </p:cNvPicPr>
          <p:nvPr/>
        </p:nvPicPr>
        <p:blipFill>
          <a:blip r:embed="rId5">
            <a:extLst/>
          </a:blip>
          <a:srcRect l="2136" t="5493" r="8241" b="0"/>
          <a:stretch>
            <a:fillRect/>
          </a:stretch>
        </p:blipFill>
        <p:spPr>
          <a:xfrm>
            <a:off x="6162704" y="5821627"/>
            <a:ext cx="6566105" cy="3461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Discuss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Discussion</a:t>
            </a:r>
          </a:p>
        </p:txBody>
      </p:sp>
      <p:sp>
        <p:nvSpPr>
          <p:cNvPr id="305" name="We propose a method to quantify the contributions of components in an image classification pipeline in terms of the error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We propose a method to quantify the contributions of components in an image classification pipeline in terms of the error.</a:t>
            </a:r>
          </a:p>
          <a:p>
            <a:pPr/>
            <a:r>
              <a:t>HPO and CASH methods maybe used to quantify error contribution and importance of components (steps, algorithms and hyper-parameters)</a:t>
            </a:r>
          </a:p>
          <a:p>
            <a:pPr/>
            <a:r>
              <a:t>Random search is able to quantify the contributions accurately and efficiently based on the results.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onclus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Conclusion</a:t>
            </a:r>
          </a:p>
        </p:txBody>
      </p:sp>
      <p:sp>
        <p:nvSpPr>
          <p:cNvPr id="308" name="The error observed in image classification pipelines is due to the components of the pipeline and not just the error due to the learning algorithm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464"/>
            </a:pPr>
            <a:r>
              <a:t>The error observed in image classification pipelines is due to the components of the pipeline and not just the error due to the learning algorithm.</a:t>
            </a:r>
          </a:p>
          <a:p>
            <a:pPr marL="342264" indent="-342264" defTabSz="449833">
              <a:spcBef>
                <a:spcPts val="3200"/>
              </a:spcBef>
              <a:defRPr sz="2464"/>
            </a:pPr>
            <a:r>
              <a:t>The error maybe reduced or minimized by :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Modifying or optimizing the individual components of the pipeline.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Modifying or optimizing the components of the pipeline as a whole.</a:t>
            </a:r>
          </a:p>
          <a:p>
            <a:pPr marL="342264" indent="-342264" defTabSz="449833">
              <a:spcBef>
                <a:spcPts val="3200"/>
              </a:spcBef>
              <a:defRPr sz="2464"/>
            </a:pPr>
            <a:r>
              <a:t>The quality of the image classification pipeline can be estimated by :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Quantifying the quality of the data using a machine learning based score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Quantifying the contributions of the components of the pipeline (steps, algorithms and hyper-parameters)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uture work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Future work</a:t>
            </a:r>
          </a:p>
        </p:txBody>
      </p:sp>
      <p:sp>
        <p:nvSpPr>
          <p:cNvPr id="311" name="Parametric 3D models can be used to redress data imbalance in other domains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008"/>
            </a:pPr>
            <a:r>
              <a:t>Parametric 3D models can be used to redress data imbalance in other domains.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Exhaustive grid search and other CASH or HPO methods maybe used for optimizing image classification pipelines in other domains.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The Quality of Image (</a:t>
            </a:r>
            <a:r>
              <a:rPr i="1"/>
              <a:t>QoI</a:t>
            </a:r>
            <a:r>
              <a:t>) score maybe used to filter datasets into </a:t>
            </a:r>
            <a:r>
              <a:rPr i="1"/>
              <a:t>good </a:t>
            </a:r>
            <a:r>
              <a:t>data and </a:t>
            </a:r>
            <a:r>
              <a:rPr i="1"/>
              <a:t>bad </a:t>
            </a:r>
            <a:r>
              <a:t>data using a data driven approach.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The </a:t>
            </a:r>
            <a:r>
              <a:rPr i="1"/>
              <a:t>agnostic </a:t>
            </a:r>
            <a:r>
              <a:t>methodology maybe used for quantifying the error contributions in end-to-end learning frameworks for images and other sources of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ferences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References</a:t>
            </a:r>
          </a:p>
        </p:txBody>
      </p:sp>
      <p:sp>
        <p:nvSpPr>
          <p:cNvPr id="314" name="Chowdhury, Aritra, et al. &quot;Blood vessel characterization using virtual 3D models and convolutional neural networks in fluorescence microscopy.&quot; Biomedical Imaging (ISBI 2017), 2017 IEEE 14th International Symposium on. IEEE, 2017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549392" indent="-549392" defTabSz="426466">
              <a:spcBef>
                <a:spcPts val="3000"/>
              </a:spcBef>
              <a:buSzPct val="100000"/>
              <a:buAutoNum type="arabicPeriod" startAt="1"/>
              <a:defRPr sz="2336"/>
            </a:pPr>
            <a:r>
              <a:t>Chowdhury, Aritra, et al. "Blood vessel characterization using virtual 3D models and convolutional neural networks in fluorescence microscopy." </a:t>
            </a:r>
            <a:r>
              <a:rPr i="1"/>
              <a:t>Biomedical Imaging (ISBI 2017), 2017 IEEE 14th International Symposium on</a:t>
            </a:r>
            <a:r>
              <a:t>. IEEE, 2017.</a:t>
            </a:r>
          </a:p>
          <a:p>
            <a:pPr marL="549392" indent="-549392" defTabSz="426466">
              <a:spcBef>
                <a:spcPts val="3000"/>
              </a:spcBef>
              <a:buSzPct val="100000"/>
              <a:buAutoNum type="arabicPeriod" startAt="1"/>
              <a:defRPr sz="2336"/>
            </a:pPr>
            <a:r>
              <a:t>Chowdhury, Aritra, et al. "Image driven machine learning methods for microstructure recognition." </a:t>
            </a:r>
            <a:r>
              <a:rPr i="1"/>
              <a:t>Computational Materials Science</a:t>
            </a:r>
            <a:r>
              <a:t> 123 (2016): 176-187.</a:t>
            </a:r>
          </a:p>
          <a:p>
            <a:pPr marL="549392" indent="-549392" defTabSz="426466">
              <a:spcBef>
                <a:spcPts val="3000"/>
              </a:spcBef>
              <a:buSzPct val="100000"/>
              <a:buAutoNum type="arabicPeriod" startAt="1"/>
              <a:defRPr sz="2336"/>
            </a:pPr>
            <a:r>
              <a:t>Chowdhury, Aritra, et al. "A machine learning approach to quantifying noise in medical images." </a:t>
            </a:r>
            <a:r>
              <a:rPr i="1"/>
              <a:t>Medical Imaging 2016: Digital Pathology</a:t>
            </a:r>
            <a:r>
              <a:t>. Vol. 9791. International Society for Optics and Photonics, 2016.</a:t>
            </a:r>
          </a:p>
          <a:p>
            <a:pPr marL="549392" indent="-549392" defTabSz="426466">
              <a:spcBef>
                <a:spcPts val="3000"/>
              </a:spcBef>
              <a:buSzPct val="100000"/>
              <a:buAutoNum type="arabicPeriod" startAt="1"/>
              <a:defRPr sz="2336"/>
            </a:pPr>
            <a:r>
              <a:t>Chowdhury, Aritra, et al. "Algorithm selection and hyperparameter optimization based quantification of error contribution in image classification pipelines." </a:t>
            </a:r>
            <a:r>
              <a:rPr i="1"/>
              <a:t>IEEE International Conference on Data Mining (ICDM) 2018 </a:t>
            </a:r>
            <a:r>
              <a:t>(Submitted)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ur contributions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Our contributions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ur contributions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Our contributions</a:t>
            </a:r>
          </a:p>
        </p:txBody>
      </p:sp>
      <p:sp>
        <p:nvSpPr>
          <p:cNvPr id="133" name="Minimization of image classification error from different components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464"/>
            </a:pPr>
            <a:r>
              <a:t>Minimization of image classification error from different components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Minimization of error by modification of a particular component of the pipeline (Blood vessel morphology characterization using artificial parametric 3D models)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Minimization of error by optimizing the pipeline as a whole (Microstructure characterization using exhaustive grid search)</a:t>
            </a:r>
          </a:p>
          <a:p>
            <a:pPr marL="342264" indent="-342264" defTabSz="449833">
              <a:spcBef>
                <a:spcPts val="3200"/>
              </a:spcBef>
              <a:defRPr sz="2464"/>
            </a:pPr>
            <a:r>
              <a:t>Quantification of error from different components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Quantification the quality of the data (A machine learning based approach to quantifying noise in medical images)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Quantification of error contributions from computational steps, algorithms and hyper-parameters in the pipeline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Minimization of error in image classification pipelines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defTabSz="438150">
              <a:defRPr sz="6000"/>
            </a:lvl1pPr>
          </a:lstStyle>
          <a:p>
            <a:pPr/>
            <a:r>
              <a:t>Minimization of error in image classification pipelines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lood vessel morphology characterization using artificial parametric 3D models [1]"/>
          <p:cNvSpPr txBox="1"/>
          <p:nvPr>
            <p:ph type="ctrTitle"/>
          </p:nvPr>
        </p:nvSpPr>
        <p:spPr>
          <a:xfrm>
            <a:off x="1270000" y="650478"/>
            <a:ext cx="10464800" cy="1919817"/>
          </a:xfrm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/>
            <a:r>
              <a:t>Blood vessel morphology characterization using artificial parametric 3D models [1]</a:t>
            </a:r>
          </a:p>
        </p:txBody>
      </p:sp>
      <p:pic>
        <p:nvPicPr>
          <p:cNvPr id="138" name="chapter2.png" descr="chapter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1349" y="2305049"/>
            <a:ext cx="6642101" cy="567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Chowdhury, Aritra, et al. &quot;Blood vessel characterization using virtual 3D models and convolutional neural networks in fluorescence microscopy.&quot; Biomedical Imaging (ISBI 2017), 2017 IEEE 14th International Symposium on. IEEE, 2017."/>
          <p:cNvSpPr txBox="1"/>
          <p:nvPr/>
        </p:nvSpPr>
        <p:spPr>
          <a:xfrm>
            <a:off x="952500" y="8356996"/>
            <a:ext cx="11099800" cy="82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81000" indent="-381000" algn="l" defTabSz="350520">
              <a:spcBef>
                <a:spcPts val="2500"/>
              </a:spcBef>
              <a:buSzPct val="100000"/>
              <a:buAutoNum type="arabicPeriod" startAt="1"/>
              <a:defRPr b="0" sz="162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Chowdhury, Aritra, et al. "Blood vessel characterization using virtual 3D models and convolutional neural networks in fluorescence microscopy." 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Biomedical Imaging (ISBI 2017), 2017 IEEE 14th International Symposium on</a:t>
            </a:r>
            <a:r>
              <a:t>. IEEE, 2017.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ntroduction"/>
          <p:cNvSpPr txBox="1"/>
          <p:nvPr>
            <p:ph type="title"/>
          </p:nvPr>
        </p:nvSpPr>
        <p:spPr>
          <a:xfrm>
            <a:off x="1692647" y="215900"/>
            <a:ext cx="9619506" cy="657093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Introduction</a:t>
            </a:r>
          </a:p>
        </p:txBody>
      </p:sp>
      <p:sp>
        <p:nvSpPr>
          <p:cNvPr id="142" name="Problem: Minimize classification error of blood vessel characterization by performing data augmentation using artificial parametric 3D models of vasculature.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Problem: Minimize classification error of blood vessel characterization by performing data augmentation using artificial parametric 3D models of vasculature.</a:t>
            </a:r>
          </a:p>
          <a:p>
            <a:pPr/>
          </a:p>
          <a:p>
            <a:pPr/>
            <a:r>
              <a:t>Two classification tasks: Single blood vessels (</a:t>
            </a:r>
            <a:r>
              <a:rPr i="1"/>
              <a:t>RoundLumen</a:t>
            </a:r>
            <a:r>
              <a:t>) vs Double blood vessels (</a:t>
            </a:r>
            <a:r>
              <a:rPr i="1"/>
              <a:t>Twins</a:t>
            </a:r>
            <a:r>
              <a:t>), vessels with lumen (</a:t>
            </a:r>
            <a:r>
              <a:rPr i="1"/>
              <a:t>RoundLumen+</a:t>
            </a:r>
            <a:r>
              <a:t>) vs vessels without lumen (</a:t>
            </a:r>
            <a:r>
              <a:rPr i="1"/>
              <a:t>RoundLumen-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